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63" r:id="rId4"/>
    <p:sldId id="266" r:id="rId5"/>
    <p:sldId id="267" r:id="rId6"/>
    <p:sldId id="268" r:id="rId7"/>
    <p:sldId id="269" r:id="rId8"/>
    <p:sldId id="280" r:id="rId9"/>
    <p:sldId id="275" r:id="rId10"/>
    <p:sldId id="276" r:id="rId11"/>
    <p:sldId id="277" r:id="rId12"/>
    <p:sldId id="278" r:id="rId13"/>
    <p:sldId id="279" r:id="rId14"/>
    <p:sldId id="272" r:id="rId15"/>
    <p:sldId id="281" r:id="rId16"/>
    <p:sldId id="28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3BA1CDB-719E-DB48-8BAF-7686EA3C6C98}" type="datetimeFigureOut">
              <a:rPr lang="en-US" smtClean="0"/>
              <a:t>4/20/18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A71C3BF1-2098-9D42-852A-EA1182DFCB0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uzanne.Ducharme44@gmail.com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Myths of Language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at the Norwell Public Library April 22, 2018</a:t>
            </a:r>
          </a:p>
          <a:p>
            <a:r>
              <a:rPr lang="en-US" dirty="0" smtClean="0"/>
              <a:t>Copyright by Suzanne </a:t>
            </a:r>
            <a:r>
              <a:rPr lang="en-US" dirty="0" err="1" smtClean="0"/>
              <a:t>Ducharme</a:t>
            </a:r>
            <a:r>
              <a:rPr lang="en-US" dirty="0" smtClean="0"/>
              <a:t> MacFarlane, MS CCC-SLP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272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 2: All children learn language in the same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Fact: there are at least 2 distinct types of language learners/communicators</a:t>
            </a:r>
          </a:p>
          <a:p>
            <a:pPr>
              <a:buFontTx/>
              <a:buChar char="-"/>
            </a:pPr>
            <a:r>
              <a:rPr lang="en-US" dirty="0" smtClean="0"/>
              <a:t>Each has their own style</a:t>
            </a:r>
          </a:p>
          <a:p>
            <a:pPr>
              <a:buFontTx/>
              <a:buChar char="-"/>
            </a:pPr>
            <a:r>
              <a:rPr lang="en-US" dirty="0" smtClean="0"/>
              <a:t>Each benefits from different types of supports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18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 3: Complex toys are better than old school toys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Fact: many of today’s “educational” and technology driven toys actually DETRACT from the development of communication and foster isolation </a:t>
            </a:r>
          </a:p>
          <a:p>
            <a:pPr>
              <a:buFontTx/>
              <a:buChar char="-"/>
            </a:pPr>
            <a:r>
              <a:rPr lang="en-US" dirty="0" smtClean="0"/>
              <a:t>Playing with the box or the toy?</a:t>
            </a:r>
          </a:p>
          <a:p>
            <a:pPr>
              <a:buFontTx/>
              <a:buChar char="-"/>
            </a:pPr>
            <a:r>
              <a:rPr lang="en-US" dirty="0" smtClean="0"/>
              <a:t>Knowing what to do</a:t>
            </a:r>
          </a:p>
          <a:p>
            <a:pPr>
              <a:buFontTx/>
              <a:buChar char="-"/>
            </a:pPr>
            <a:r>
              <a:rPr lang="en-US" dirty="0" smtClean="0"/>
              <a:t>Opportunities for interaction</a:t>
            </a:r>
          </a:p>
        </p:txBody>
      </p:sp>
    </p:spTree>
    <p:extLst>
      <p:ext uri="{BB962C8B-B14F-4D97-AF65-F5344CB8AC3E}">
        <p14:creationId xmlns:p14="http://schemas.microsoft.com/office/powerpoint/2010/main" val="2281112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 4: Children learn from toys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Fact: Play is the work of children. Play is  what generates the meaning that drives the development of language. Play is supposed to be interactive.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788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 5: All language input is created equal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Fact: How we talk to and interact with children can make a huge difference in how they develop these skills, even for those with delays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your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 would love to hear your questions</a:t>
            </a:r>
            <a:r>
              <a:rPr lang="is-IS" dirty="0" smtClean="0"/>
              <a:t>… your comments... </a:t>
            </a:r>
            <a:r>
              <a:rPr lang="en-US" dirty="0" smtClean="0"/>
              <a:t>Y</a:t>
            </a:r>
            <a:r>
              <a:rPr lang="is-IS" dirty="0" smtClean="0"/>
              <a:t>our stories.....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532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have learned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this book solidified my knowledge and crystalized it in a way that made me a better clinician</a:t>
            </a:r>
          </a:p>
          <a:p>
            <a:r>
              <a:rPr lang="en-US" dirty="0" smtClean="0"/>
              <a:t>It validated my commitment to working with young children and their families as a primary focus in my practice, that includes other areas</a:t>
            </a:r>
          </a:p>
          <a:p>
            <a:r>
              <a:rPr lang="en-US" dirty="0" smtClean="0"/>
              <a:t>It encouraged me to begin working more directly with parents and their process as much as the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40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have learned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Parents are powerful and important in this process and working with them changes the trajectory of a child’s progress</a:t>
            </a:r>
          </a:p>
          <a:p>
            <a:r>
              <a:rPr lang="en-US" dirty="0" smtClean="0"/>
              <a:t>Parents have powerful intuitive perception but don’t often trust themselves to make the right decisions and empowering parents is a huge part of what I do</a:t>
            </a:r>
          </a:p>
          <a:p>
            <a:r>
              <a:rPr lang="en-US" dirty="0" smtClean="0"/>
              <a:t>Children are amazing spirits who have the ability to teach us so much about ourselves while we help them to overcome obstacles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263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Contact 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 my office: 339-214-2906- I offer free consultations and screenings</a:t>
            </a:r>
          </a:p>
          <a:p>
            <a:r>
              <a:rPr lang="en-US" dirty="0" smtClean="0"/>
              <a:t>E-mail me: </a:t>
            </a:r>
            <a:r>
              <a:rPr lang="en-US" dirty="0" smtClean="0">
                <a:hlinkClick r:id="rId2"/>
              </a:rPr>
              <a:t>Suzanne.Ducharme44@gmail.com</a:t>
            </a:r>
            <a:endParaRPr lang="en-US" dirty="0" smtClean="0"/>
          </a:p>
          <a:p>
            <a:r>
              <a:rPr lang="en-US" dirty="0" smtClean="0"/>
              <a:t>Connect with me on Facebook: The Offices of Suzanne Ducharme</a:t>
            </a:r>
          </a:p>
          <a:p>
            <a:r>
              <a:rPr lang="en-US" dirty="0" smtClean="0"/>
              <a:t>Join my e-mail list on the website: </a:t>
            </a:r>
          </a:p>
          <a:p>
            <a:r>
              <a:rPr lang="en-US" dirty="0" smtClean="0"/>
              <a:t>www.childhoodspeechandlanguagedisorders.com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06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sharing your time with me </a:t>
            </a:r>
            <a:r>
              <a:rPr lang="en-US" smtClean="0"/>
              <a:t>this </a:t>
            </a:r>
            <a:r>
              <a:rPr lang="en-US" smtClean="0"/>
              <a:t>afternoon</a:t>
            </a:r>
            <a:r>
              <a:rPr lang="is-IS" smtClean="0"/>
              <a:t>…</a:t>
            </a:r>
            <a:r>
              <a:rPr lang="is-I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8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Here </a:t>
            </a:r>
            <a:r>
              <a:rPr lang="en-US" dirty="0" smtClean="0"/>
              <a:t>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Parents?</a:t>
            </a:r>
          </a:p>
          <a:p>
            <a:r>
              <a:rPr lang="en-US" dirty="0" smtClean="0"/>
              <a:t>Grandparents?</a:t>
            </a:r>
          </a:p>
          <a:p>
            <a:r>
              <a:rPr lang="en-US" dirty="0" smtClean="0"/>
              <a:t>Educators?</a:t>
            </a:r>
          </a:p>
          <a:p>
            <a:r>
              <a:rPr lang="en-US" dirty="0" smtClean="0"/>
              <a:t>Medical professionals?</a:t>
            </a:r>
          </a:p>
          <a:p>
            <a:r>
              <a:rPr lang="en-US" dirty="0" smtClean="0"/>
              <a:t>Other?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29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 smtClean="0"/>
              <a:t>Work</a:t>
            </a:r>
            <a:r>
              <a:rPr lang="en-US" dirty="0" smtClean="0"/>
              <a:t> </a:t>
            </a:r>
            <a:r>
              <a:rPr lang="en-US" dirty="0" smtClean="0"/>
              <a:t>for </a:t>
            </a:r>
            <a:r>
              <a:rPr lang="en-US" dirty="0" smtClean="0"/>
              <a:t>Today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 smtClean="0"/>
              <a:t>overview of the </a:t>
            </a:r>
            <a:r>
              <a:rPr lang="en-US" dirty="0" smtClean="0"/>
              <a:t>book</a:t>
            </a:r>
          </a:p>
          <a:p>
            <a:r>
              <a:rPr lang="en-US" dirty="0" smtClean="0"/>
              <a:t>A discussion of the top 5 myths of language development</a:t>
            </a:r>
            <a:endParaRPr lang="en-US" dirty="0" smtClean="0"/>
          </a:p>
          <a:p>
            <a:r>
              <a:rPr lang="en-US" dirty="0" smtClean="0"/>
              <a:t>Information </a:t>
            </a:r>
            <a:r>
              <a:rPr lang="en-US" dirty="0" smtClean="0"/>
              <a:t>about </a:t>
            </a:r>
            <a:r>
              <a:rPr lang="en-US" dirty="0" smtClean="0"/>
              <a:t>my practice</a:t>
            </a:r>
          </a:p>
          <a:p>
            <a:r>
              <a:rPr lang="en-US" dirty="0" smtClean="0"/>
              <a:t>Answers to your questions/informal discussion</a:t>
            </a:r>
          </a:p>
          <a:p>
            <a:r>
              <a:rPr lang="en-US" dirty="0" smtClean="0"/>
              <a:t>An opportunity to purchase the book (limited number of copies available)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90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Overview of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book is divided into 2 parts: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f</a:t>
            </a:r>
            <a:r>
              <a:rPr lang="en-US" dirty="0" smtClean="0"/>
              <a:t>irst half of the book is technical education: providing information about speech and language development and things you need to know to be a savvy consumer of these services:</a:t>
            </a:r>
          </a:p>
          <a:p>
            <a:pPr lvl="1"/>
            <a:r>
              <a:rPr lang="en-US" dirty="0" smtClean="0"/>
              <a:t>Chapter 1- Welcome to the Journey</a:t>
            </a:r>
          </a:p>
          <a:p>
            <a:pPr lvl="1"/>
            <a:r>
              <a:rPr lang="en-US" dirty="0" smtClean="0"/>
              <a:t>Chapter 2- Alphabet Soup/Seeing your child in context</a:t>
            </a:r>
          </a:p>
          <a:p>
            <a:pPr lvl="1"/>
            <a:r>
              <a:rPr lang="en-US" dirty="0" smtClean="0"/>
              <a:t>Chapter 3- Communication Development</a:t>
            </a:r>
          </a:p>
          <a:p>
            <a:pPr lvl="1"/>
            <a:r>
              <a:rPr lang="en-US" dirty="0" smtClean="0"/>
              <a:t>Chapter 4- Assessment of speech and language 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4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One,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5- An overview of speech sound disorders</a:t>
            </a:r>
          </a:p>
          <a:p>
            <a:r>
              <a:rPr lang="en-US" dirty="0" smtClean="0"/>
              <a:t>Chapter 6- An overview of language disorders</a:t>
            </a:r>
          </a:p>
          <a:p>
            <a:pPr lvl="1"/>
            <a:r>
              <a:rPr lang="en-US" dirty="0" smtClean="0"/>
              <a:t>Special populations include Autism Spectrum Disorders and premature infants</a:t>
            </a:r>
          </a:p>
          <a:p>
            <a:pPr lvl="1"/>
            <a:endParaRPr lang="en-US" dirty="0"/>
          </a:p>
          <a:p>
            <a:pPr marL="349250" lvl="1" indent="0">
              <a:buNone/>
            </a:pPr>
            <a:r>
              <a:rPr lang="en-US" dirty="0" smtClean="0"/>
              <a:t>These chapters are meant to equip you with knowledge and provide you with practical strategies you can use with your own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83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Overview of the Book</a:t>
            </a:r>
            <a:br>
              <a:rPr lang="en-US" dirty="0" smtClean="0"/>
            </a:br>
            <a:r>
              <a:rPr lang="en-US" dirty="0" smtClean="0"/>
              <a:t>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second half of the book is a love letter to parents and families who are facing the unexpected challenge of having a child with a communication challenge.. It represents all that families have taught me about the journey- the successes and the challenges and how it changes you. </a:t>
            </a:r>
          </a:p>
          <a:p>
            <a:pPr>
              <a:buFont typeface="Arial"/>
              <a:buChar char="•"/>
            </a:pPr>
            <a:r>
              <a:rPr lang="en-US" dirty="0" smtClean="0"/>
              <a:t>Chapter 7- The Parent Experience</a:t>
            </a:r>
          </a:p>
          <a:p>
            <a:pPr>
              <a:buFont typeface="Arial"/>
              <a:buChar char="•"/>
            </a:pPr>
            <a:r>
              <a:rPr lang="en-US" dirty="0" smtClean="0"/>
              <a:t>Chapter 8- Finding the New Normal: moving forward and taking charge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10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II,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9- Bringing it all together: Looking ahead</a:t>
            </a:r>
          </a:p>
          <a:p>
            <a:r>
              <a:rPr lang="en-US" dirty="0" smtClean="0"/>
              <a:t>Chapter 10- Lessons I have Learned**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4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Talk About the Myths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 is a lot of conventional wisdom about learning to talk, and when to worry and what to do to help kids along. In the book, I write extensively about some of these myths and reveal the truth</a:t>
            </a:r>
            <a:r>
              <a:rPr lang="is-I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39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 1: Children need to be taught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Fact: Learning language and communication is a process of unfolding and discovery that is based in RELATIONSHIPS, exploration and interaction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24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16</TotalTime>
  <Words>776</Words>
  <Application>Microsoft Macintosh PowerPoint</Application>
  <PresentationFormat>On-screen Show (4:3)</PresentationFormat>
  <Paragraphs>70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Habitat</vt:lpstr>
      <vt:lpstr>The Myths of Language Development</vt:lpstr>
      <vt:lpstr>Who is Here today?</vt:lpstr>
      <vt:lpstr>Our Work for Today…</vt:lpstr>
      <vt:lpstr>An Overview of the Book</vt:lpstr>
      <vt:lpstr>Part One, continued</vt:lpstr>
      <vt:lpstr>An Overview of the Book Part II</vt:lpstr>
      <vt:lpstr>Part II, continued</vt:lpstr>
      <vt:lpstr>Let’s Talk About the Myths…</vt:lpstr>
      <vt:lpstr>Myth 1: Children need to be taught language</vt:lpstr>
      <vt:lpstr>Myth 2: All children learn language in the same way</vt:lpstr>
      <vt:lpstr>Myth 3: Complex toys are better than old school toys</vt:lpstr>
      <vt:lpstr>Myth 4: Children learn from toys</vt:lpstr>
      <vt:lpstr>Myth 5: All language input is created equal</vt:lpstr>
      <vt:lpstr>What are your questions?</vt:lpstr>
      <vt:lpstr>What I have learned…</vt:lpstr>
      <vt:lpstr>What I have learned…</vt:lpstr>
      <vt:lpstr>How to Contact me:</vt:lpstr>
      <vt:lpstr>Thank you…</vt:lpstr>
    </vt:vector>
  </TitlesOfParts>
  <Company>S.S. Speech Pathology Partners,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Myths of Language Development</dc:title>
  <dc:creator>Suzanne  Harris</dc:creator>
  <cp:lastModifiedBy>Suzanne  Harris</cp:lastModifiedBy>
  <cp:revision>2</cp:revision>
  <dcterms:created xsi:type="dcterms:W3CDTF">2018-01-22T21:28:49Z</dcterms:created>
  <dcterms:modified xsi:type="dcterms:W3CDTF">2018-04-20T20:19:27Z</dcterms:modified>
</cp:coreProperties>
</file>